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ld Standard TT"/>
      <p:regular r:id="rId16"/>
      <p:bold r:id="rId17"/>
      <p:italic r:id="rId18"/>
    </p:embeddedFont>
    <p:embeddedFont>
      <p:font typeface="DM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iLBjpGkMUkfW2XfAxk7oKJ7Pzv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bold.fntdata"/><Relationship Id="rId11" Type="http://schemas.openxmlformats.org/officeDocument/2006/relationships/slide" Target="slides/slide6.xml"/><Relationship Id="rId22" Type="http://schemas.openxmlformats.org/officeDocument/2006/relationships/font" Target="fonts/DMSans-boldItalic.fntdata"/><Relationship Id="rId10" Type="http://schemas.openxmlformats.org/officeDocument/2006/relationships/slide" Target="slides/slide5.xml"/><Relationship Id="rId21" Type="http://schemas.openxmlformats.org/officeDocument/2006/relationships/font" Target="fonts/DM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ldStandardTT-bold.fntdata"/><Relationship Id="rId16" Type="http://schemas.openxmlformats.org/officeDocument/2006/relationships/font" Target="fonts/OldStandardT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DMSans-regular.fntdata"/><Relationship Id="rId6" Type="http://schemas.openxmlformats.org/officeDocument/2006/relationships/slide" Target="slides/slide1.xml"/><Relationship Id="rId18" Type="http://schemas.openxmlformats.org/officeDocument/2006/relationships/font" Target="fonts/OldStandardT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a6aed273c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a6aed273c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a6aed273c8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a6aed273c8_1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a6aed273c8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a6aed273c8_1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a6aed273c8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a6aed273c8_1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0"/>
          <p:cNvSpPr txBox="1"/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Calibri"/>
              <a:buNone/>
              <a:defRPr sz="8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" type="subTitle"/>
          </p:nvPr>
        </p:nvSpPr>
        <p:spPr>
          <a:xfrm>
            <a:off x="667512" y="4206876"/>
            <a:ext cx="9228201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800"/>
              <a:buNone/>
              <a:defRPr sz="2800"/>
            </a:lvl2pPr>
            <a:lvl3pPr lvl="2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sz="2400"/>
            </a:lvl3pPr>
            <a:lvl4pPr lvl="3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4pPr>
            <a:lvl5pPr lvl="4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5pPr>
            <a:lvl6pPr lvl="5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6pPr>
            <a:lvl7pPr lvl="6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7pPr>
            <a:lvl8pPr lvl="7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8pPr>
            <a:lvl9pPr lvl="8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15" name="Google Shape;15;p10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9"/>
          <p:cNvSpPr txBox="1"/>
          <p:nvPr>
            <p:ph type="ctrTitle"/>
          </p:nvPr>
        </p:nvSpPr>
        <p:spPr>
          <a:xfrm>
            <a:off x="603504" y="770467"/>
            <a:ext cx="107823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Calibri"/>
              <a:buNone/>
              <a:defRPr sz="88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667512" y="4206876"/>
            <a:ext cx="9228201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  <a:defRPr sz="2800"/>
            </a:lvl2pPr>
            <a:lvl3pPr lvl="2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/>
            </a:lvl3pPr>
            <a:lvl4pPr lvl="3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4pPr>
            <a:lvl5pPr lvl="4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5pPr>
            <a:lvl6pPr lvl="5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6pPr>
            <a:lvl7pPr lvl="6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7pPr>
            <a:lvl8pPr lvl="7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8pPr>
            <a:lvl9pPr lvl="8" algn="ctr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40" name="Google Shape;40;p9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0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/>
          <p:nvPr>
            <p:ph type="title"/>
          </p:nvPr>
        </p:nvSpPr>
        <p:spPr>
          <a:xfrm>
            <a:off x="603504" y="767419"/>
            <a:ext cx="10780776" cy="3355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Calibri"/>
              <a:buNone/>
              <a:defRPr b="0" sz="8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1" type="body"/>
          </p:nvPr>
        </p:nvSpPr>
        <p:spPr>
          <a:xfrm>
            <a:off x="667512" y="4204209"/>
            <a:ext cx="9226296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" type="body"/>
          </p:nvPr>
        </p:nvSpPr>
        <p:spPr>
          <a:xfrm>
            <a:off x="676656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52" name="Google Shape;52;p14"/>
          <p:cNvSpPr txBox="1"/>
          <p:nvPr>
            <p:ph idx="2" type="body"/>
          </p:nvPr>
        </p:nvSpPr>
        <p:spPr>
          <a:xfrm>
            <a:off x="6011330" y="1998134"/>
            <a:ext cx="466344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53" name="Google Shape;53;p14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1" type="body"/>
          </p:nvPr>
        </p:nvSpPr>
        <p:spPr>
          <a:xfrm>
            <a:off x="676656" y="2040467"/>
            <a:ext cx="4663440" cy="7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b="0" sz="2200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5"/>
          <p:cNvSpPr txBox="1"/>
          <p:nvPr>
            <p:ph idx="2" type="body"/>
          </p:nvPr>
        </p:nvSpPr>
        <p:spPr>
          <a:xfrm>
            <a:off x="676656" y="2753084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60" name="Google Shape;60;p15"/>
          <p:cNvSpPr txBox="1"/>
          <p:nvPr>
            <p:ph idx="3" type="body"/>
          </p:nvPr>
        </p:nvSpPr>
        <p:spPr>
          <a:xfrm>
            <a:off x="6007608" y="2038435"/>
            <a:ext cx="4663440" cy="722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  <a:defRPr b="0" sz="2200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5"/>
          <p:cNvSpPr txBox="1"/>
          <p:nvPr>
            <p:ph idx="4" type="body"/>
          </p:nvPr>
        </p:nvSpPr>
        <p:spPr>
          <a:xfrm>
            <a:off x="6007608" y="2750990"/>
            <a:ext cx="46634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 sz="1800"/>
            </a:lvl3pPr>
            <a:lvl4pPr indent="-3302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4pPr>
            <a:lvl5pPr indent="-3302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5pPr>
            <a:lvl6pPr indent="-3302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6pPr>
            <a:lvl7pPr indent="-3302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7pPr>
            <a:lvl8pPr indent="-3302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8pPr>
            <a:lvl9pPr indent="-3302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Char char=" "/>
              <a:defRPr sz="16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8"/>
          <p:cNvSpPr txBox="1"/>
          <p:nvPr>
            <p:ph type="title"/>
          </p:nvPr>
        </p:nvSpPr>
        <p:spPr>
          <a:xfrm>
            <a:off x="8261404" y="542282"/>
            <a:ext cx="338328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 sz="4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>
            <a:off x="762000" y="762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3200"/>
              <a:buChar char=" "/>
              <a:defRPr sz="3200"/>
            </a:lvl1pPr>
            <a:lvl2pPr indent="-4064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800"/>
              <a:buChar char=" "/>
              <a:defRPr sz="2800"/>
            </a:lvl2pPr>
            <a:lvl3pPr indent="-3810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Char char=" "/>
              <a:defRPr sz="2400"/>
            </a:lvl3pPr>
            <a:lvl4pPr indent="-355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4pPr>
            <a:lvl5pPr indent="-355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5pPr>
            <a:lvl6pPr indent="-355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6pPr>
            <a:lvl7pPr indent="-355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7pPr>
            <a:lvl8pPr indent="-355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8pPr>
            <a:lvl9pPr indent="-355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 "/>
              <a:defRPr sz="2000"/>
            </a:lvl9pPr>
          </a:lstStyle>
          <a:p/>
        </p:txBody>
      </p:sp>
      <p:sp>
        <p:nvSpPr>
          <p:cNvPr id="78" name="Google Shape;78;p18"/>
          <p:cNvSpPr txBox="1"/>
          <p:nvPr>
            <p:ph idx="2" type="body"/>
          </p:nvPr>
        </p:nvSpPr>
        <p:spPr>
          <a:xfrm>
            <a:off x="8275982" y="2511813"/>
            <a:ext cx="3398520" cy="312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  <a:defRPr sz="1800">
                <a:solidFill>
                  <a:srgbClr val="262626"/>
                </a:solidFill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9" name="Google Shape;79;p18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bg>
      <p:bgPr>
        <a:solidFill>
          <a:schemeClr val="accen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649224" y="5418667"/>
            <a:ext cx="10780776" cy="6132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defRPr b="0" sz="32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9"/>
          <p:cNvSpPr/>
          <p:nvPr>
            <p:ph idx="2" type="pic"/>
          </p:nvPr>
        </p:nvSpPr>
        <p:spPr>
          <a:xfrm>
            <a:off x="0" y="0"/>
            <a:ext cx="12192000" cy="5330952"/>
          </a:xfrm>
          <a:prstGeom prst="rect">
            <a:avLst/>
          </a:prstGeom>
          <a:solidFill>
            <a:srgbClr val="B7E0E9"/>
          </a:solidFill>
          <a:ln>
            <a:noFill/>
          </a:ln>
        </p:spPr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676656" y="5909735"/>
            <a:ext cx="922934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400"/>
              <a:buNone/>
              <a:defRPr sz="1400">
                <a:solidFill>
                  <a:srgbClr val="262626"/>
                </a:solidFill>
              </a:defRPr>
            </a:lvl1pPr>
            <a:lvl2pPr indent="-2286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6" name="Google Shape;86;p19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sz="10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" type="body"/>
          </p:nvPr>
        </p:nvSpPr>
        <p:spPr>
          <a:xfrm rot="5400000">
            <a:off x="4170426" y="-1482090"/>
            <a:ext cx="3766185" cy="10753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type="title"/>
          </p:nvPr>
        </p:nvSpPr>
        <p:spPr>
          <a:xfrm rot="5400000">
            <a:off x="7658100" y="1781175"/>
            <a:ext cx="48006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" type="body"/>
          </p:nvPr>
        </p:nvSpPr>
        <p:spPr>
          <a:xfrm rot="5400000">
            <a:off x="1938338" y="-452437"/>
            <a:ext cx="5400675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indent="-342900" lvl="2" marL="1371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indent="-342900" lvl="3" marL="1828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indent="-342900" lvl="4" marL="22860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indent="-342900" lvl="5" marL="27432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indent="-342900" lvl="6" marL="32004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indent="-342900" lvl="7" marL="36576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indent="-342900" lvl="8" marL="411480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Char char=" "/>
              <a:defRPr b="0" i="1" sz="20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FEFEF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 "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Char char=" "/>
              <a:defRPr b="0" i="1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Char char=" "/>
              <a:defRPr b="0" i="0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7"/>
          <p:cNvSpPr txBox="1"/>
          <p:nvPr>
            <p:ph idx="10" type="dt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7"/>
          <p:cNvSpPr txBox="1"/>
          <p:nvPr>
            <p:ph idx="11" type="ftr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5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300" u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16.png"/><Relationship Id="rId5" Type="http://schemas.openxmlformats.org/officeDocument/2006/relationships/image" Target="../media/image23.png"/><Relationship Id="rId6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3D345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 txBox="1"/>
          <p:nvPr>
            <p:ph type="ctrTitle"/>
          </p:nvPr>
        </p:nvSpPr>
        <p:spPr>
          <a:xfrm>
            <a:off x="609601" y="4385066"/>
            <a:ext cx="10923638" cy="13176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Calibri"/>
              <a:buNone/>
            </a:pPr>
            <a:r>
              <a:rPr lang="en-US" sz="7200"/>
              <a:t>Optics 2</a:t>
            </a:r>
            <a:endParaRPr/>
          </a:p>
        </p:txBody>
      </p:sp>
      <p:sp>
        <p:nvSpPr>
          <p:cNvPr id="107" name="Google Shape;107;p1"/>
          <p:cNvSpPr txBox="1"/>
          <p:nvPr>
            <p:ph idx="1" type="subTitle"/>
          </p:nvPr>
        </p:nvSpPr>
        <p:spPr>
          <a:xfrm>
            <a:off x="609600" y="5702709"/>
            <a:ext cx="10923638" cy="521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</a:pPr>
            <a:r>
              <a:rPr lang="en-US">
                <a:solidFill>
                  <a:srgbClr val="FFFFFF"/>
                </a:solidFill>
              </a:rPr>
              <a:t>Physics Club 2</a:t>
            </a:r>
            <a:endParaRPr/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3">
            <a:alphaModFix/>
          </a:blip>
          <a:srcRect b="19611" l="0" r="0" t="17098"/>
          <a:stretch/>
        </p:blipFill>
        <p:spPr>
          <a:xfrm>
            <a:off x="0" y="-6372"/>
            <a:ext cx="12188952" cy="4351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 txBox="1"/>
          <p:nvPr>
            <p:ph type="title"/>
          </p:nvPr>
        </p:nvSpPr>
        <p:spPr>
          <a:xfrm>
            <a:off x="7836310" y="499533"/>
            <a:ext cx="3706761" cy="56329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 sz="4400"/>
              <a:t>Outline</a:t>
            </a:r>
            <a:endParaRPr/>
          </a:p>
        </p:txBody>
      </p:sp>
      <p:grpSp>
        <p:nvGrpSpPr>
          <p:cNvPr id="114" name="Google Shape;114;p2"/>
          <p:cNvGrpSpPr/>
          <p:nvPr/>
        </p:nvGrpSpPr>
        <p:grpSpPr>
          <a:xfrm>
            <a:off x="1343819" y="639763"/>
            <a:ext cx="5492750" cy="5492750"/>
            <a:chOff x="710406" y="0"/>
            <a:chExt cx="5492750" cy="5492750"/>
          </a:xfrm>
        </p:grpSpPr>
        <p:sp>
          <p:nvSpPr>
            <p:cNvPr id="115" name="Google Shape;115;p2"/>
            <p:cNvSpPr/>
            <p:nvPr/>
          </p:nvSpPr>
          <p:spPr>
            <a:xfrm>
              <a:off x="710406" y="0"/>
              <a:ext cx="5492750" cy="5492750"/>
            </a:xfrm>
            <a:prstGeom prst="diamond">
              <a:avLst/>
            </a:prstGeom>
            <a:solidFill>
              <a:srgbClr val="CFE5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232217" y="521811"/>
              <a:ext cx="2142172" cy="2142172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5DB7CA"/>
                </a:gs>
                <a:gs pos="50000">
                  <a:srgbClr val="4CB3C7"/>
                </a:gs>
                <a:gs pos="100000">
                  <a:srgbClr val="449FB1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1336789" y="626383"/>
              <a:ext cx="1933028" cy="19330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Physical vs Geometric Optics</a:t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539172" y="521811"/>
              <a:ext cx="2142172" cy="2142172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5DB7CA"/>
                </a:gs>
                <a:gs pos="50000">
                  <a:srgbClr val="4CB3C7"/>
                </a:gs>
                <a:gs pos="100000">
                  <a:srgbClr val="449FB1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3643744" y="626383"/>
              <a:ext cx="1933028" cy="19330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Waves</a:t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232217" y="2828766"/>
              <a:ext cx="2142172" cy="2142172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5DB7CA"/>
                </a:gs>
                <a:gs pos="50000">
                  <a:srgbClr val="4CB3C7"/>
                </a:gs>
                <a:gs pos="100000">
                  <a:srgbClr val="449FB1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1336789" y="2933338"/>
              <a:ext cx="1933028" cy="19330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Interference</a:t>
              </a: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539172" y="2828766"/>
              <a:ext cx="2142172" cy="2142172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5DB7CA"/>
                </a:gs>
                <a:gs pos="50000">
                  <a:srgbClr val="4CB3C7"/>
                </a:gs>
                <a:gs pos="100000">
                  <a:srgbClr val="449FB1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3643744" y="2933338"/>
              <a:ext cx="1933028" cy="19330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lang="en-US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Consequences of Interference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/>
              <a:t>Physical vs Geometric Optics</a:t>
            </a:r>
            <a:endParaRPr/>
          </a:p>
        </p:txBody>
      </p:sp>
      <p:sp>
        <p:nvSpPr>
          <p:cNvPr id="129" name="Google Shape;129;p3"/>
          <p:cNvSpPr txBox="1"/>
          <p:nvPr>
            <p:ph idx="1" type="body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en-US"/>
              <a:t>Physical optics studies the wave nature of light</a:t>
            </a:r>
            <a:endParaRPr/>
          </a:p>
          <a:p>
            <a:pPr indent="-152400" lvl="0" marL="91440" rtl="0" algn="l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</a:pPr>
            <a:r>
              <a:rPr lang="en-US"/>
              <a:t>Geometric optics studies the particle nature of light</a:t>
            </a:r>
            <a:endParaRPr/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2191" y="3118267"/>
            <a:ext cx="4207617" cy="3345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a6aed273c8_1_0"/>
          <p:cNvSpPr txBox="1"/>
          <p:nvPr/>
        </p:nvSpPr>
        <p:spPr>
          <a:xfrm>
            <a:off x="415600" y="593367"/>
            <a:ext cx="11360700" cy="8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Review</a:t>
            </a:r>
            <a:endParaRPr sz="400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36" name="Google Shape;136;g3a6aed273c8_1_0"/>
          <p:cNvSpPr txBox="1"/>
          <p:nvPr/>
        </p:nvSpPr>
        <p:spPr>
          <a:xfrm>
            <a:off x="507777" y="1562125"/>
            <a:ext cx="5305500" cy="45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41B2D"/>
                </a:solidFill>
                <a:latin typeface="DM Sans"/>
                <a:ea typeface="DM Sans"/>
                <a:cs typeface="DM Sans"/>
                <a:sym typeface="DM Sans"/>
              </a:rPr>
              <a:t>Lenses</a:t>
            </a:r>
            <a:r>
              <a:rPr lang="en-US" sz="2000">
                <a:solidFill>
                  <a:srgbClr val="041B2D"/>
                </a:solidFill>
                <a:latin typeface="DM Sans"/>
                <a:ea typeface="DM Sans"/>
                <a:cs typeface="DM Sans"/>
                <a:sym typeface="DM Sans"/>
              </a:rPr>
              <a:t>: transparent optic devices that bend light and focus it.</a:t>
            </a:r>
            <a:endParaRPr sz="2000">
              <a:solidFill>
                <a:srgbClr val="041B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41B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1B2D"/>
              </a:buClr>
              <a:buSzPts val="2000"/>
              <a:buFont typeface="DM Sans"/>
              <a:buChar char="-"/>
            </a:pPr>
            <a:r>
              <a:rPr b="1" lang="en-US" sz="2000">
                <a:solidFill>
                  <a:srgbClr val="041B2D"/>
                </a:solidFill>
                <a:latin typeface="DM Sans"/>
                <a:ea typeface="DM Sans"/>
                <a:cs typeface="DM Sans"/>
                <a:sym typeface="DM Sans"/>
              </a:rPr>
              <a:t>Converging lenses(convex): </a:t>
            </a:r>
            <a:r>
              <a:rPr lang="en-US" sz="2000">
                <a:solidFill>
                  <a:srgbClr val="041B2D"/>
                </a:solidFill>
                <a:latin typeface="DM Sans"/>
                <a:ea typeface="DM Sans"/>
                <a:cs typeface="DM Sans"/>
                <a:sym typeface="DM Sans"/>
              </a:rPr>
              <a:t>bend light rays inward, converging at the focal point. (real &amp; virtual, updown)</a:t>
            </a:r>
            <a:endParaRPr sz="2000">
              <a:solidFill>
                <a:srgbClr val="041B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41B2D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1B2D"/>
              </a:buClr>
              <a:buSzPts val="2000"/>
              <a:buFont typeface="DM Sans"/>
              <a:buChar char="-"/>
            </a:pPr>
            <a:r>
              <a:rPr b="1" lang="en-US" sz="2000">
                <a:solidFill>
                  <a:srgbClr val="041B2D"/>
                </a:solidFill>
                <a:latin typeface="DM Sans"/>
                <a:ea typeface="DM Sans"/>
                <a:cs typeface="DM Sans"/>
                <a:sym typeface="DM Sans"/>
              </a:rPr>
              <a:t>Diverging lenses (concave):</a:t>
            </a:r>
            <a:r>
              <a:rPr lang="en-US" sz="2000">
                <a:solidFill>
                  <a:srgbClr val="041B2D"/>
                </a:solidFill>
                <a:latin typeface="DM Sans"/>
                <a:ea typeface="DM Sans"/>
                <a:cs typeface="DM Sans"/>
                <a:sym typeface="DM Sans"/>
              </a:rPr>
              <a:t> spread light rays outward, causing them to diverge. (only virtual, upright)</a:t>
            </a:r>
            <a:endParaRPr sz="200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37" name="Google Shape;137;g3a6aed273c8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6405" y="1562125"/>
            <a:ext cx="6038951" cy="348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a6aed273c8_1_14"/>
          <p:cNvSpPr txBox="1"/>
          <p:nvPr/>
        </p:nvSpPr>
        <p:spPr>
          <a:xfrm>
            <a:off x="415650" y="365996"/>
            <a:ext cx="11360700" cy="8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More review</a:t>
            </a:r>
            <a:endParaRPr sz="400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43" name="Google Shape;143;g3a6aed273c8_1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7100" y="261053"/>
            <a:ext cx="4763776" cy="59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3a6aed273c8_1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1318" y="1514106"/>
            <a:ext cx="5298799" cy="483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"/>
          <p:cNvSpPr txBox="1"/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5F666E"/>
              </a:buClr>
              <a:buSzPts val="5400"/>
              <a:buFont typeface="Calibri"/>
              <a:buNone/>
            </a:pPr>
            <a:r>
              <a:rPr lang="en-US">
                <a:solidFill>
                  <a:srgbClr val="5F666E"/>
                </a:solidFill>
              </a:rPr>
              <a:t>Waves</a:t>
            </a:r>
            <a:endParaRPr/>
          </a:p>
        </p:txBody>
      </p:sp>
      <p:sp>
        <p:nvSpPr>
          <p:cNvPr id="150" name="Google Shape;150;p4"/>
          <p:cNvSpPr txBox="1"/>
          <p:nvPr>
            <p:ph idx="1" type="body"/>
          </p:nvPr>
        </p:nvSpPr>
        <p:spPr>
          <a:xfrm>
            <a:off x="676656" y="2011680"/>
            <a:ext cx="6875611" cy="376618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151" r="0" t="-275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  <p:pic>
        <p:nvPicPr>
          <p:cNvPr descr="A diagram of a wave interference&#10;&#10;AI-generated content may be incorrect." id="151" name="Google Shape;151;p4"/>
          <p:cNvPicPr preferRelativeResize="0"/>
          <p:nvPr/>
        </p:nvPicPr>
        <p:blipFill rotWithShape="1">
          <a:blip r:embed="rId4">
            <a:alphaModFix/>
          </a:blip>
          <a:srcRect b="0" l="5305" r="0" t="0"/>
          <a:stretch/>
        </p:blipFill>
        <p:spPr>
          <a:xfrm>
            <a:off x="8269828" y="2076150"/>
            <a:ext cx="2897278" cy="20116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waveform&#10;&#10;AI-generated content may be incorrect." id="152" name="Google Shape;152;p4"/>
          <p:cNvPicPr preferRelativeResize="0"/>
          <p:nvPr/>
        </p:nvPicPr>
        <p:blipFill rotWithShape="1">
          <a:blip r:embed="rId5">
            <a:alphaModFix/>
          </a:blip>
          <a:srcRect b="5423" l="0" r="0" t="0"/>
          <a:stretch/>
        </p:blipFill>
        <p:spPr>
          <a:xfrm>
            <a:off x="8046063" y="4326901"/>
            <a:ext cx="3383936" cy="1800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a6aed273c8_1_23"/>
          <p:cNvSpPr txBox="1"/>
          <p:nvPr/>
        </p:nvSpPr>
        <p:spPr>
          <a:xfrm>
            <a:off x="838200" y="686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Wave Superposition And Interference</a:t>
            </a:r>
            <a:endParaRPr sz="400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58" name="Google Shape;158;g3a6aed273c8_1_23"/>
          <p:cNvSpPr txBox="1"/>
          <p:nvPr/>
        </p:nvSpPr>
        <p:spPr>
          <a:xfrm>
            <a:off x="1157225" y="1160826"/>
            <a:ext cx="9805800" cy="20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41B2D"/>
                </a:solidFill>
                <a:latin typeface="DM Sans"/>
                <a:ea typeface="DM Sans"/>
                <a:cs typeface="DM Sans"/>
                <a:sym typeface="DM Sans"/>
              </a:rPr>
              <a:t>Interference</a:t>
            </a:r>
            <a:r>
              <a:rPr lang="en-US" sz="2400">
                <a:solidFill>
                  <a:srgbClr val="041B2D"/>
                </a:solidFill>
                <a:latin typeface="DM Sans"/>
                <a:ea typeface="DM Sans"/>
                <a:cs typeface="DM Sans"/>
                <a:sym typeface="DM Sans"/>
              </a:rPr>
              <a:t> occurs when two or more light waves superimpose (overlap) and interact, creating a new wave pattern.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several waves combine at a point, the total wave amplitude at any given time is the sum of the amplitudes of the individual waves acting alone. The relative phase determines the total amplitude.</a:t>
            </a:r>
            <a:endParaRPr sz="2400"/>
          </a:p>
        </p:txBody>
      </p:sp>
      <p:pic>
        <p:nvPicPr>
          <p:cNvPr id="159" name="Google Shape;159;g3a6aed273c8_1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8924" y="3341530"/>
            <a:ext cx="2184653" cy="3386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a6aed273c8_1_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3" y="4444910"/>
            <a:ext cx="3711331" cy="587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3a6aed273c8_1_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58059" y="3824278"/>
            <a:ext cx="4854360" cy="2903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a6aed273c8_1_35"/>
          <p:cNvSpPr txBox="1"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Optical Path Difference</a:t>
            </a:r>
            <a:endParaRPr sz="4000">
              <a:solidFill>
                <a:srgbClr val="00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67" name="Google Shape;167;g3a6aed273c8_1_35"/>
          <p:cNvSpPr txBox="1"/>
          <p:nvPr/>
        </p:nvSpPr>
        <p:spPr>
          <a:xfrm>
            <a:off x="958948" y="1394605"/>
            <a:ext cx="429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</p:txBody>
      </p:sp>
      <p:grpSp>
        <p:nvGrpSpPr>
          <p:cNvPr id="168" name="Google Shape;168;g3a6aed273c8_1_35"/>
          <p:cNvGrpSpPr/>
          <p:nvPr/>
        </p:nvGrpSpPr>
        <p:grpSpPr>
          <a:xfrm>
            <a:off x="676409" y="2044253"/>
            <a:ext cx="5187000" cy="1333565"/>
            <a:chOff x="1662545" y="2613640"/>
            <a:chExt cx="5187000" cy="1333565"/>
          </a:xfrm>
        </p:grpSpPr>
        <p:pic>
          <p:nvPicPr>
            <p:cNvPr id="169" name="Google Shape;169;g3a6aed273c8_1_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10929" y="2910795"/>
              <a:ext cx="4762913" cy="103641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70" name="Google Shape;170;g3a6aed273c8_1_35"/>
            <p:cNvCxnSpPr/>
            <p:nvPr/>
          </p:nvCxnSpPr>
          <p:spPr>
            <a:xfrm>
              <a:off x="1662545" y="3453939"/>
              <a:ext cx="51870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71" name="Google Shape;171;g3a6aed273c8_1_35"/>
            <p:cNvCxnSpPr/>
            <p:nvPr/>
          </p:nvCxnSpPr>
          <p:spPr>
            <a:xfrm>
              <a:off x="2211186" y="2635135"/>
              <a:ext cx="0" cy="333900"/>
            </a:xfrm>
            <a:prstGeom prst="straightConnector1">
              <a:avLst/>
            </a:prstGeom>
            <a:noFill/>
            <a:ln cap="flat" cmpd="sng" w="254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2" name="Google Shape;172;g3a6aed273c8_1_35"/>
            <p:cNvCxnSpPr/>
            <p:nvPr/>
          </p:nvCxnSpPr>
          <p:spPr>
            <a:xfrm>
              <a:off x="6220691" y="2613640"/>
              <a:ext cx="0" cy="333900"/>
            </a:xfrm>
            <a:prstGeom prst="straightConnector1">
              <a:avLst/>
            </a:prstGeom>
            <a:noFill/>
            <a:ln cap="flat" cmpd="sng" w="254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3" name="Google Shape;173;g3a6aed273c8_1_35"/>
            <p:cNvCxnSpPr/>
            <p:nvPr/>
          </p:nvCxnSpPr>
          <p:spPr>
            <a:xfrm>
              <a:off x="2211186" y="2802061"/>
              <a:ext cx="4009500" cy="0"/>
            </a:xfrm>
            <a:prstGeom prst="straightConnector1">
              <a:avLst/>
            </a:prstGeom>
            <a:noFill/>
            <a:ln cap="flat" cmpd="sng" w="25400">
              <a:solidFill>
                <a:srgbClr val="000000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</p:grpSp>
      <p:sp>
        <p:nvSpPr>
          <p:cNvPr id="174" name="Google Shape;174;g3a6aed273c8_1_35"/>
          <p:cNvSpPr txBox="1"/>
          <p:nvPr/>
        </p:nvSpPr>
        <p:spPr>
          <a:xfrm>
            <a:off x="2565753" y="1706308"/>
            <a:ext cx="1281000" cy="523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75" name="Google Shape;175;g3a6aed273c8_1_35"/>
          <p:cNvSpPr txBox="1"/>
          <p:nvPr/>
        </p:nvSpPr>
        <p:spPr>
          <a:xfrm>
            <a:off x="1116403" y="3672876"/>
            <a:ext cx="4226700" cy="8703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76" name="Google Shape;176;g3a6aed273c8_1_35"/>
          <p:cNvSpPr txBox="1"/>
          <p:nvPr/>
        </p:nvSpPr>
        <p:spPr>
          <a:xfrm>
            <a:off x="637365" y="4960905"/>
            <a:ext cx="5184900" cy="15696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8168" l="-1879" r="-119" t="-31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77" name="Google Shape;177;g3a6aed273c8_1_35"/>
          <p:cNvSpPr txBox="1"/>
          <p:nvPr/>
        </p:nvSpPr>
        <p:spPr>
          <a:xfrm>
            <a:off x="6676512" y="2766817"/>
            <a:ext cx="36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78" name="Google Shape;178;g3a6aed273c8_1_35"/>
          <p:cNvSpPr txBox="1"/>
          <p:nvPr/>
        </p:nvSpPr>
        <p:spPr>
          <a:xfrm>
            <a:off x="9114948" y="1569270"/>
            <a:ext cx="35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79" name="Google Shape;179;g3a6aed273c8_1_35"/>
          <p:cNvSpPr txBox="1"/>
          <p:nvPr/>
        </p:nvSpPr>
        <p:spPr>
          <a:xfrm>
            <a:off x="7541365" y="2143443"/>
            <a:ext cx="73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path1</a:t>
            </a:r>
            <a:endParaRPr/>
          </a:p>
        </p:txBody>
      </p:sp>
      <p:sp>
        <p:nvSpPr>
          <p:cNvPr id="180" name="Google Shape;180;g3a6aed273c8_1_35"/>
          <p:cNvSpPr txBox="1"/>
          <p:nvPr/>
        </p:nvSpPr>
        <p:spPr>
          <a:xfrm>
            <a:off x="8445590" y="3581069"/>
            <a:ext cx="73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path2</a:t>
            </a:r>
            <a:endParaRPr/>
          </a:p>
        </p:txBody>
      </p:sp>
      <p:sp>
        <p:nvSpPr>
          <p:cNvPr id="181" name="Google Shape;181;g3a6aed273c8_1_35"/>
          <p:cNvSpPr txBox="1"/>
          <p:nvPr/>
        </p:nvSpPr>
        <p:spPr>
          <a:xfrm>
            <a:off x="6747200" y="4387394"/>
            <a:ext cx="5184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two light beams from same source A travel different path and meet again at D, the phase difference at D is:</a:t>
            </a:r>
            <a:endParaRPr/>
          </a:p>
        </p:txBody>
      </p:sp>
      <p:sp>
        <p:nvSpPr>
          <p:cNvPr id="182" name="Google Shape;182;g3a6aed273c8_1_35"/>
          <p:cNvSpPr txBox="1"/>
          <p:nvPr/>
        </p:nvSpPr>
        <p:spPr>
          <a:xfrm>
            <a:off x="10195332" y="3925729"/>
            <a:ext cx="34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83" name="Google Shape;183;g3a6aed273c8_1_35"/>
          <p:cNvSpPr txBox="1"/>
          <p:nvPr/>
        </p:nvSpPr>
        <p:spPr>
          <a:xfrm>
            <a:off x="11461948" y="2443563"/>
            <a:ext cx="37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84" name="Google Shape;184;g3a6aed273c8_1_35"/>
          <p:cNvSpPr txBox="1"/>
          <p:nvPr/>
        </p:nvSpPr>
        <p:spPr>
          <a:xfrm>
            <a:off x="7711770" y="5653236"/>
            <a:ext cx="3849000" cy="7431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cxnSp>
        <p:nvCxnSpPr>
          <p:cNvPr id="185" name="Google Shape;185;g3a6aed273c8_1_35"/>
          <p:cNvCxnSpPr>
            <a:stCxn id="177" idx="3"/>
            <a:endCxn id="178" idx="2"/>
          </p:cNvCxnSpPr>
          <p:nvPr/>
        </p:nvCxnSpPr>
        <p:spPr>
          <a:xfrm flipH="1" rot="10800000">
            <a:off x="7039212" y="2031067"/>
            <a:ext cx="2251500" cy="966600"/>
          </a:xfrm>
          <a:prstGeom prst="straightConnector1">
            <a:avLst/>
          </a:prstGeom>
          <a:noFill/>
          <a:ln cap="flat" cmpd="sng" w="19050">
            <a:solidFill>
              <a:srgbClr val="00695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g3a6aed273c8_1_35"/>
          <p:cNvCxnSpPr>
            <a:stCxn id="178" idx="2"/>
            <a:endCxn id="183" idx="1"/>
          </p:cNvCxnSpPr>
          <p:nvPr/>
        </p:nvCxnSpPr>
        <p:spPr>
          <a:xfrm>
            <a:off x="9290598" y="2030970"/>
            <a:ext cx="2171400" cy="643500"/>
          </a:xfrm>
          <a:prstGeom prst="straightConnector1">
            <a:avLst/>
          </a:prstGeom>
          <a:noFill/>
          <a:ln cap="flat" cmpd="sng" w="19050">
            <a:solidFill>
              <a:srgbClr val="00695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g3a6aed273c8_1_35"/>
          <p:cNvCxnSpPr>
            <a:stCxn id="177" idx="3"/>
            <a:endCxn id="182" idx="0"/>
          </p:cNvCxnSpPr>
          <p:nvPr/>
        </p:nvCxnSpPr>
        <p:spPr>
          <a:xfrm>
            <a:off x="7039212" y="2997667"/>
            <a:ext cx="3330300" cy="928200"/>
          </a:xfrm>
          <a:prstGeom prst="straightConnector1">
            <a:avLst/>
          </a:prstGeom>
          <a:noFill/>
          <a:ln cap="flat" cmpd="sng" w="19050">
            <a:solidFill>
              <a:srgbClr val="00695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g3a6aed273c8_1_35"/>
          <p:cNvCxnSpPr>
            <a:stCxn id="182" idx="0"/>
            <a:endCxn id="183" idx="1"/>
          </p:cNvCxnSpPr>
          <p:nvPr/>
        </p:nvCxnSpPr>
        <p:spPr>
          <a:xfrm flipH="1" rot="10800000">
            <a:off x="10369482" y="2674429"/>
            <a:ext cx="1092600" cy="1251300"/>
          </a:xfrm>
          <a:prstGeom prst="straightConnector1">
            <a:avLst/>
          </a:prstGeom>
          <a:noFill/>
          <a:ln cap="flat" cmpd="sng" w="19050">
            <a:solidFill>
              <a:srgbClr val="00695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A5E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5"/>
          <p:cNvSpPr txBox="1"/>
          <p:nvPr>
            <p:ph type="title"/>
          </p:nvPr>
        </p:nvSpPr>
        <p:spPr>
          <a:xfrm>
            <a:off x="657225" y="499533"/>
            <a:ext cx="6657975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Double Slit Interference</a:t>
            </a:r>
            <a:endParaRPr/>
          </a:p>
        </p:txBody>
      </p:sp>
      <p:sp>
        <p:nvSpPr>
          <p:cNvPr id="195" name="Google Shape;195;p5"/>
          <p:cNvSpPr txBox="1"/>
          <p:nvPr>
            <p:ph idx="1" type="body"/>
          </p:nvPr>
        </p:nvSpPr>
        <p:spPr>
          <a:xfrm>
            <a:off x="676657" y="2157730"/>
            <a:ext cx="6638543" cy="371868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193" r="-2202" t="-278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  <p:sp>
        <p:nvSpPr>
          <p:cNvPr id="196" name="Google Shape;196;p5"/>
          <p:cNvSpPr/>
          <p:nvPr/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diagram of a ray diagram&#10;&#10;AI-generated content may be incorrect." id="197" name="Google Shape;197;p5"/>
          <p:cNvPicPr preferRelativeResize="0"/>
          <p:nvPr/>
        </p:nvPicPr>
        <p:blipFill rotWithShape="1">
          <a:blip r:embed="rId4">
            <a:alphaModFix/>
          </a:blip>
          <a:srcRect b="0" l="3854" r="13884" t="0"/>
          <a:stretch/>
        </p:blipFill>
        <p:spPr>
          <a:xfrm>
            <a:off x="7668621" y="409612"/>
            <a:ext cx="4407701" cy="34962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red light&#10;&#10;AI-generated content may be incorrect." id="198" name="Google Shape;19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95765" y="4194925"/>
            <a:ext cx="3383936" cy="2394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56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>
            <p:ph type="title"/>
          </p:nvPr>
        </p:nvSpPr>
        <p:spPr>
          <a:xfrm>
            <a:off x="3604377" y="334659"/>
            <a:ext cx="3740532" cy="16581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Thin Film Interference</a:t>
            </a:r>
            <a:endParaRPr/>
          </a:p>
        </p:txBody>
      </p:sp>
      <p:sp>
        <p:nvSpPr>
          <p:cNvPr id="205" name="Google Shape;205;p6"/>
          <p:cNvSpPr txBox="1"/>
          <p:nvPr>
            <p:ph idx="1" type="body"/>
          </p:nvPr>
        </p:nvSpPr>
        <p:spPr>
          <a:xfrm>
            <a:off x="1" y="2327516"/>
            <a:ext cx="7552942" cy="427648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048" r="0" t="-242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2400" lvl="0" marL="9144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/>
              <a:t> </a:t>
            </a:r>
            <a:endParaRPr/>
          </a:p>
        </p:txBody>
      </p:sp>
      <p:sp>
        <p:nvSpPr>
          <p:cNvPr id="206" name="Google Shape;206;p6"/>
          <p:cNvSpPr/>
          <p:nvPr/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6"/>
          <p:cNvPicPr preferRelativeResize="0"/>
          <p:nvPr/>
        </p:nvPicPr>
        <p:blipFill rotWithShape="1">
          <a:blip r:embed="rId4">
            <a:alphaModFix/>
          </a:blip>
          <a:srcRect b="-4" l="9980" r="504" t="1"/>
          <a:stretch/>
        </p:blipFill>
        <p:spPr>
          <a:xfrm>
            <a:off x="8333892" y="804673"/>
            <a:ext cx="3077160" cy="2543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6"/>
          <p:cNvPicPr preferRelativeResize="0"/>
          <p:nvPr/>
        </p:nvPicPr>
        <p:blipFill rotWithShape="1">
          <a:blip r:embed="rId5">
            <a:alphaModFix/>
          </a:blip>
          <a:srcRect b="9666" l="11938" r="12415" t="7581"/>
          <a:stretch/>
        </p:blipFill>
        <p:spPr>
          <a:xfrm>
            <a:off x="8432565" y="3509435"/>
            <a:ext cx="2879813" cy="25438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bble with colorful streaks on it&#10;&#10;AI-generated content may be incorrect." id="209" name="Google Shape;20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8437" y="103548"/>
            <a:ext cx="3217905" cy="2008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etropolitan">
  <a:themeElements>
    <a:clrScheme name="Metropolitan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etropolitan">
  <a:themeElements>
    <a:clrScheme name="Metropolitan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2025-08-28T18:07:33Z</dcterms:created>
  <dc:creator>Jasper Yip</dc:creator>
</cp:coreProperties>
</file>