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wOQdMmpHtdJCToL3ufxLPhYe5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7"/>
          <p:cNvSpPr txBox="1"/>
          <p:nvPr>
            <p:ph type="ctrTitle"/>
          </p:nvPr>
        </p:nvSpPr>
        <p:spPr>
          <a:xfrm>
            <a:off x="603504" y="770467"/>
            <a:ext cx="10782300" cy="3352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Calibri"/>
              <a:buNone/>
              <a:defRPr sz="88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" type="subTitle"/>
          </p:nvPr>
        </p:nvSpPr>
        <p:spPr>
          <a:xfrm>
            <a:off x="667512" y="4206876"/>
            <a:ext cx="9228201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800"/>
              <a:buNone/>
              <a:defRPr sz="2800"/>
            </a:lvl2pPr>
            <a:lvl3pPr lvl="2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sz="2400"/>
            </a:lvl3pPr>
            <a:lvl4pPr lvl="3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4pPr>
            <a:lvl5pPr lvl="4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5pPr>
            <a:lvl6pPr lvl="5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6pPr>
            <a:lvl7pPr lvl="6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7pPr>
            <a:lvl8pPr lvl="7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8pPr>
            <a:lvl9pPr lvl="8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9pPr>
          </a:lstStyle>
          <a:p/>
        </p:txBody>
      </p:sp>
      <p:sp>
        <p:nvSpPr>
          <p:cNvPr id="15" name="Google Shape;15;p17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7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9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" type="body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3pPr>
            <a:lvl4pPr indent="-3429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4pPr>
            <a:lvl5pPr indent="-3429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5pPr>
            <a:lvl6pPr indent="-3429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6pPr>
            <a:lvl7pPr indent="-3429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7pPr>
            <a:lvl8pPr indent="-3429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8pPr>
            <a:lvl9pPr indent="-3429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9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8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" type="body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indent="-3429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indent="-3429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indent="-3429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indent="-3429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indent="-3429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indent="-3429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/>
        </p:txBody>
      </p:sp>
      <p:sp>
        <p:nvSpPr>
          <p:cNvPr id="33" name="Google Shape;33;p18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8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6"/>
          <p:cNvSpPr txBox="1"/>
          <p:nvPr>
            <p:ph type="ctrTitle"/>
          </p:nvPr>
        </p:nvSpPr>
        <p:spPr>
          <a:xfrm>
            <a:off x="603504" y="770467"/>
            <a:ext cx="10782300" cy="3352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Calibri"/>
              <a:buNone/>
              <a:defRPr sz="88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subTitle"/>
          </p:nvPr>
        </p:nvSpPr>
        <p:spPr>
          <a:xfrm>
            <a:off x="667512" y="4206876"/>
            <a:ext cx="9228201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800"/>
              <a:buNone/>
              <a:defRPr sz="2800"/>
            </a:lvl2pPr>
            <a:lvl3pPr lvl="2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/>
            </a:lvl3pPr>
            <a:lvl4pPr lvl="3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4pPr>
            <a:lvl5pPr lvl="4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5pPr>
            <a:lvl6pPr lvl="5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6pPr>
            <a:lvl7pPr lvl="6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7pPr>
            <a:lvl8pPr lvl="7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8pPr>
            <a:lvl9pPr lvl="8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9pPr>
          </a:lstStyle>
          <a:p/>
        </p:txBody>
      </p:sp>
      <p:sp>
        <p:nvSpPr>
          <p:cNvPr id="40" name="Google Shape;40;p16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/>
          <p:nvPr>
            <p:ph type="title"/>
          </p:nvPr>
        </p:nvSpPr>
        <p:spPr>
          <a:xfrm>
            <a:off x="603504" y="767419"/>
            <a:ext cx="10780776" cy="33558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800"/>
              <a:buFont typeface="Calibri"/>
              <a:buNone/>
              <a:defRPr b="0" sz="8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0"/>
          <p:cNvSpPr txBox="1"/>
          <p:nvPr>
            <p:ph idx="1" type="body"/>
          </p:nvPr>
        </p:nvSpPr>
        <p:spPr>
          <a:xfrm>
            <a:off x="667512" y="4204209"/>
            <a:ext cx="9226296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" type="body"/>
          </p:nvPr>
        </p:nvSpPr>
        <p:spPr>
          <a:xfrm>
            <a:off x="676656" y="1998134"/>
            <a:ext cx="4663440" cy="376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indent="-3302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indent="-3302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indent="-3302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indent="-3302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indent="-3302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indent="-3302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52" name="Google Shape;52;p21"/>
          <p:cNvSpPr txBox="1"/>
          <p:nvPr>
            <p:ph idx="2" type="body"/>
          </p:nvPr>
        </p:nvSpPr>
        <p:spPr>
          <a:xfrm>
            <a:off x="6011330" y="1998134"/>
            <a:ext cx="4663440" cy="376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indent="-3302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indent="-3302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indent="-3302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indent="-3302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indent="-3302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indent="-3302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53" name="Google Shape;53;p21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1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1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2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2"/>
          <p:cNvSpPr txBox="1"/>
          <p:nvPr>
            <p:ph idx="1" type="body"/>
          </p:nvPr>
        </p:nvSpPr>
        <p:spPr>
          <a:xfrm>
            <a:off x="676656" y="2040467"/>
            <a:ext cx="4663440" cy="7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  <a:defRPr b="0" sz="2200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22"/>
          <p:cNvSpPr txBox="1"/>
          <p:nvPr>
            <p:ph idx="2" type="body"/>
          </p:nvPr>
        </p:nvSpPr>
        <p:spPr>
          <a:xfrm>
            <a:off x="676656" y="2753084"/>
            <a:ext cx="466344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indent="-3302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indent="-3302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indent="-3302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indent="-3302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indent="-3302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indent="-3302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60" name="Google Shape;60;p22"/>
          <p:cNvSpPr txBox="1"/>
          <p:nvPr>
            <p:ph idx="3" type="body"/>
          </p:nvPr>
        </p:nvSpPr>
        <p:spPr>
          <a:xfrm>
            <a:off x="6007608" y="2038435"/>
            <a:ext cx="4663440" cy="722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  <a:defRPr b="0" sz="2200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22"/>
          <p:cNvSpPr txBox="1"/>
          <p:nvPr>
            <p:ph idx="4" type="body"/>
          </p:nvPr>
        </p:nvSpPr>
        <p:spPr>
          <a:xfrm>
            <a:off x="6007608" y="2750990"/>
            <a:ext cx="466344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indent="-3302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indent="-3302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indent="-3302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indent="-3302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indent="-3302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indent="-3302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3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3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4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4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4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25"/>
          <p:cNvSpPr txBox="1"/>
          <p:nvPr>
            <p:ph type="title"/>
          </p:nvPr>
        </p:nvSpPr>
        <p:spPr>
          <a:xfrm>
            <a:off x="8261404" y="542282"/>
            <a:ext cx="338328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  <a:defRPr sz="4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" type="body"/>
          </p:nvPr>
        </p:nvSpPr>
        <p:spPr>
          <a:xfrm>
            <a:off x="762000" y="762000"/>
            <a:ext cx="60960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3200"/>
              <a:buChar char=" "/>
              <a:defRPr sz="3200"/>
            </a:lvl1pPr>
            <a:lvl2pPr indent="-4064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800"/>
              <a:buChar char=" "/>
              <a:defRPr sz="2800"/>
            </a:lvl2pPr>
            <a:lvl3pPr indent="-3810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3pPr>
            <a:lvl4pPr indent="-355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4pPr>
            <a:lvl5pPr indent="-355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5pPr>
            <a:lvl6pPr indent="-355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6pPr>
            <a:lvl7pPr indent="-355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7pPr>
            <a:lvl8pPr indent="-355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8pPr>
            <a:lvl9pPr indent="-355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9pPr>
          </a:lstStyle>
          <a:p/>
        </p:txBody>
      </p:sp>
      <p:sp>
        <p:nvSpPr>
          <p:cNvPr id="78" name="Google Shape;78;p25"/>
          <p:cNvSpPr txBox="1"/>
          <p:nvPr>
            <p:ph idx="2" type="body"/>
          </p:nvPr>
        </p:nvSpPr>
        <p:spPr>
          <a:xfrm>
            <a:off x="8275982" y="2511813"/>
            <a:ext cx="3398520" cy="312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Calibri"/>
              <a:buNone/>
              <a:defRPr sz="1800">
                <a:solidFill>
                  <a:srgbClr val="262626"/>
                </a:solidFill>
              </a:defRPr>
            </a:lvl1pPr>
            <a:lvl2pPr indent="-228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9" name="Google Shape;79;p25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bg>
      <p:bgPr>
        <a:solidFill>
          <a:schemeClr val="accen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6"/>
          <p:cNvSpPr txBox="1"/>
          <p:nvPr>
            <p:ph type="title"/>
          </p:nvPr>
        </p:nvSpPr>
        <p:spPr>
          <a:xfrm>
            <a:off x="649224" y="5418667"/>
            <a:ext cx="10780776" cy="61328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  <a:defRPr b="0" sz="32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6"/>
          <p:cNvSpPr/>
          <p:nvPr>
            <p:ph idx="2" type="pic"/>
          </p:nvPr>
        </p:nvSpPr>
        <p:spPr>
          <a:xfrm>
            <a:off x="0" y="0"/>
            <a:ext cx="12192000" cy="5330952"/>
          </a:xfrm>
          <a:prstGeom prst="rect">
            <a:avLst/>
          </a:prstGeom>
          <a:solidFill>
            <a:srgbClr val="B7E0E9"/>
          </a:solidFill>
          <a:ln>
            <a:noFill/>
          </a:ln>
        </p:spPr>
      </p:sp>
      <p:sp>
        <p:nvSpPr>
          <p:cNvPr id="85" name="Google Shape;85;p26"/>
          <p:cNvSpPr txBox="1"/>
          <p:nvPr>
            <p:ph idx="1" type="body"/>
          </p:nvPr>
        </p:nvSpPr>
        <p:spPr>
          <a:xfrm>
            <a:off x="676656" y="5909735"/>
            <a:ext cx="9229344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 sz="1400">
                <a:solidFill>
                  <a:srgbClr val="262626"/>
                </a:solidFill>
              </a:defRPr>
            </a:lvl1pPr>
            <a:lvl2pPr indent="-228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86" name="Google Shape;86;p26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6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6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7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7"/>
          <p:cNvSpPr txBox="1"/>
          <p:nvPr>
            <p:ph idx="1" type="body"/>
          </p:nvPr>
        </p:nvSpPr>
        <p:spPr>
          <a:xfrm rot="5400000">
            <a:off x="4170426" y="-1482090"/>
            <a:ext cx="3766185" cy="10753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indent="-3429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indent="-3429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indent="-3429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indent="-3429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indent="-3429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indent="-3429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/>
        </p:txBody>
      </p:sp>
      <p:sp>
        <p:nvSpPr>
          <p:cNvPr id="92" name="Google Shape;92;p27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7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7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8"/>
          <p:cNvSpPr txBox="1"/>
          <p:nvPr>
            <p:ph type="title"/>
          </p:nvPr>
        </p:nvSpPr>
        <p:spPr>
          <a:xfrm rot="5400000">
            <a:off x="7658100" y="1781175"/>
            <a:ext cx="48006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" type="body"/>
          </p:nvPr>
        </p:nvSpPr>
        <p:spPr>
          <a:xfrm rot="5400000">
            <a:off x="1938338" y="-452437"/>
            <a:ext cx="5400675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indent="-3429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indent="-3429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indent="-3429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indent="-3429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indent="-3429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indent="-3429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/>
        </p:txBody>
      </p:sp>
      <p:sp>
        <p:nvSpPr>
          <p:cNvPr id="98" name="Google Shape;98;p28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8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8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  <a:defRPr b="0" i="0" sz="5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Arial"/>
              <a:buChar char=" "/>
              <a:defRPr b="0" i="0" sz="24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Arial"/>
              <a:buChar char=" "/>
              <a:defRPr b="0" i="0" sz="24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Char char=" "/>
              <a:defRPr b="0" i="1" sz="20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4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  <a:defRPr b="0" i="0" sz="5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6" name="Google Shape;26;p14"/>
          <p:cNvSpPr txBox="1"/>
          <p:nvPr>
            <p:ph idx="1" type="body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 "/>
              <a:defRPr b="0" i="0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 "/>
              <a:defRPr b="0" i="0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 "/>
              <a:defRPr b="0" i="1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14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14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5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14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gif"/><Relationship Id="rId4" Type="http://schemas.openxmlformats.org/officeDocument/2006/relationships/hyperlink" Target="http://www.youtube.com/watch?v=Iq1a_KJTWJ8" TargetMode="External"/><Relationship Id="rId5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32334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"/>
          <p:cNvSpPr txBox="1"/>
          <p:nvPr>
            <p:ph type="ctrTitle"/>
          </p:nvPr>
        </p:nvSpPr>
        <p:spPr>
          <a:xfrm>
            <a:off x="609601" y="4385066"/>
            <a:ext cx="10923638" cy="13176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Calibri"/>
              <a:buNone/>
            </a:pPr>
            <a:r>
              <a:rPr lang="en-US" sz="7200"/>
              <a:t>Optics 1</a:t>
            </a:r>
            <a:endParaRPr/>
          </a:p>
        </p:txBody>
      </p:sp>
      <p:sp>
        <p:nvSpPr>
          <p:cNvPr id="107" name="Google Shape;107;p1"/>
          <p:cNvSpPr txBox="1"/>
          <p:nvPr>
            <p:ph idx="1" type="subTitle"/>
          </p:nvPr>
        </p:nvSpPr>
        <p:spPr>
          <a:xfrm>
            <a:off x="609600" y="5702709"/>
            <a:ext cx="10923638" cy="5211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</a:pPr>
            <a:r>
              <a:rPr lang="en-US">
                <a:solidFill>
                  <a:srgbClr val="FFFFFF"/>
                </a:solidFill>
              </a:rPr>
              <a:t>Physics Club 2</a:t>
            </a:r>
            <a:endParaRPr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3">
            <a:alphaModFix/>
          </a:blip>
          <a:srcRect b="11721" l="0" r="0" t="18679"/>
          <a:stretch/>
        </p:blipFill>
        <p:spPr>
          <a:xfrm>
            <a:off x="1" y="10"/>
            <a:ext cx="12192000" cy="4242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"/>
          <p:cNvSpPr txBox="1"/>
          <p:nvPr>
            <p:ph type="title"/>
          </p:nvPr>
        </p:nvSpPr>
        <p:spPr>
          <a:xfrm>
            <a:off x="7836310" y="499533"/>
            <a:ext cx="3706761" cy="56329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 sz="4400"/>
              <a:t>Outline</a:t>
            </a:r>
            <a:endParaRPr/>
          </a:p>
        </p:txBody>
      </p:sp>
      <p:grpSp>
        <p:nvGrpSpPr>
          <p:cNvPr id="114" name="Google Shape;114;p2"/>
          <p:cNvGrpSpPr/>
          <p:nvPr/>
        </p:nvGrpSpPr>
        <p:grpSpPr>
          <a:xfrm>
            <a:off x="1343819" y="639763"/>
            <a:ext cx="5492750" cy="5492750"/>
            <a:chOff x="710406" y="0"/>
            <a:chExt cx="5492750" cy="5492750"/>
          </a:xfrm>
        </p:grpSpPr>
        <p:sp>
          <p:nvSpPr>
            <p:cNvPr id="115" name="Google Shape;115;p2"/>
            <p:cNvSpPr/>
            <p:nvPr/>
          </p:nvSpPr>
          <p:spPr>
            <a:xfrm>
              <a:off x="710406" y="0"/>
              <a:ext cx="5492750" cy="5492750"/>
            </a:xfrm>
            <a:prstGeom prst="diamond">
              <a:avLst/>
            </a:prstGeom>
            <a:solidFill>
              <a:srgbClr val="CFE5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1232217" y="521811"/>
              <a:ext cx="2142172" cy="2142172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5DB7CA"/>
                </a:gs>
                <a:gs pos="50000">
                  <a:srgbClr val="4CB3C7"/>
                </a:gs>
                <a:gs pos="100000">
                  <a:srgbClr val="449FB1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"/>
            <p:cNvSpPr txBox="1"/>
            <p:nvPr/>
          </p:nvSpPr>
          <p:spPr>
            <a:xfrm>
              <a:off x="1336789" y="626383"/>
              <a:ext cx="1933028" cy="19330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en-US" sz="3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Physical vs Geometric Optics</a:t>
              </a: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3539172" y="521811"/>
              <a:ext cx="2142172" cy="2142172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5DB7CA"/>
                </a:gs>
                <a:gs pos="50000">
                  <a:srgbClr val="4CB3C7"/>
                </a:gs>
                <a:gs pos="100000">
                  <a:srgbClr val="449FB1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3643744" y="626383"/>
              <a:ext cx="1933028" cy="19330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en-US" sz="3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Refraction</a:t>
              </a: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1232217" y="2828766"/>
              <a:ext cx="2142172" cy="2142172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5DB7CA"/>
                </a:gs>
                <a:gs pos="50000">
                  <a:srgbClr val="4CB3C7"/>
                </a:gs>
                <a:gs pos="100000">
                  <a:srgbClr val="449FB1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2"/>
            <p:cNvSpPr txBox="1"/>
            <p:nvPr/>
          </p:nvSpPr>
          <p:spPr>
            <a:xfrm>
              <a:off x="1336789" y="2933338"/>
              <a:ext cx="1933028" cy="19330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en-US" sz="3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Lenses</a:t>
              </a: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539172" y="2828766"/>
              <a:ext cx="2142172" cy="2142172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5DB7CA"/>
                </a:gs>
                <a:gs pos="50000">
                  <a:srgbClr val="4CB3C7"/>
                </a:gs>
                <a:gs pos="100000">
                  <a:srgbClr val="449FB1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3643744" y="2933338"/>
              <a:ext cx="1933028" cy="19330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en-US" sz="3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Mirrors</a:t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"/>
          <p:cNvSpPr/>
          <p:nvPr/>
        </p:nvSpPr>
        <p:spPr>
          <a:xfrm>
            <a:off x="6720840" y="0"/>
            <a:ext cx="5471160" cy="6858000"/>
          </a:xfrm>
          <a:prstGeom prst="rect">
            <a:avLst/>
          </a:prstGeom>
          <a:solidFill>
            <a:srgbClr val="D8D8D8">
              <a:alpha val="7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3"/>
          <p:cNvSpPr txBox="1"/>
          <p:nvPr>
            <p:ph type="title"/>
          </p:nvPr>
        </p:nvSpPr>
        <p:spPr>
          <a:xfrm>
            <a:off x="7197213" y="499533"/>
            <a:ext cx="4345858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11E7F"/>
              </a:buClr>
              <a:buSzPts val="4800"/>
              <a:buFont typeface="Calibri"/>
              <a:buNone/>
            </a:pPr>
            <a:r>
              <a:rPr lang="en-US" sz="4800">
                <a:solidFill>
                  <a:srgbClr val="411E7F"/>
                </a:solidFill>
              </a:rPr>
              <a:t>Light</a:t>
            </a:r>
            <a:endParaRPr/>
          </a:p>
        </p:txBody>
      </p:sp>
      <p:pic>
        <p:nvPicPr>
          <p:cNvPr id="130" name="Google Shape;13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192" y="1735710"/>
            <a:ext cx="5451627" cy="306653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3"/>
          <p:cNvSpPr txBox="1"/>
          <p:nvPr>
            <p:ph idx="1" type="body"/>
          </p:nvPr>
        </p:nvSpPr>
        <p:spPr>
          <a:xfrm>
            <a:off x="7197213" y="2011680"/>
            <a:ext cx="4345858" cy="386473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681" r="0" t="-299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24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</a:pPr>
            <a:r>
              <a:rPr lang="en-US"/>
              <a:t>Physical vs Geometric Optics</a:t>
            </a:r>
            <a:endParaRPr/>
          </a:p>
        </p:txBody>
      </p:sp>
      <p:sp>
        <p:nvSpPr>
          <p:cNvPr id="137" name="Google Shape;137;p4"/>
          <p:cNvSpPr txBox="1"/>
          <p:nvPr>
            <p:ph idx="1" type="body"/>
          </p:nvPr>
        </p:nvSpPr>
        <p:spPr>
          <a:xfrm>
            <a:off x="676656" y="2011680"/>
            <a:ext cx="6875611" cy="376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24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</a:pPr>
            <a:r>
              <a:rPr lang="en-US"/>
              <a:t>Physical optics studies the wave nature of light</a:t>
            </a:r>
            <a:endParaRPr/>
          </a:p>
          <a:p>
            <a:pPr indent="-1524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</a:pPr>
            <a:r>
              <a:rPr lang="en-US"/>
              <a:t>Geometric optics studies the particle nature of light</a:t>
            </a:r>
            <a:endParaRPr/>
          </a:p>
        </p:txBody>
      </p:sp>
      <p:pic>
        <p:nvPicPr>
          <p:cNvPr descr="A diagram of a light source&#10;&#10;AI-generated content may be incorrect." id="138" name="Google Shape;138;p4"/>
          <p:cNvPicPr preferRelativeResize="0"/>
          <p:nvPr/>
        </p:nvPicPr>
        <p:blipFill rotWithShape="1">
          <a:blip r:embed="rId3">
            <a:alphaModFix/>
          </a:blip>
          <a:srcRect b="2" l="9463" r="12334" t="0"/>
          <a:stretch/>
        </p:blipFill>
        <p:spPr>
          <a:xfrm>
            <a:off x="8026499" y="2076150"/>
            <a:ext cx="3383936" cy="3440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</a:pPr>
            <a:r>
              <a:rPr lang="en-US"/>
              <a:t>Fermat’s Principle and Snell’s Law</a:t>
            </a:r>
            <a:endParaRPr/>
          </a:p>
        </p:txBody>
      </p:sp>
      <p:pic>
        <p:nvPicPr>
          <p:cNvPr descr="A diagram of a mathematical equation&#10;&#10;AI-generated content may be incorrect." id="144" name="Google Shape;14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9051" y="2868202"/>
            <a:ext cx="3383936" cy="1855964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5"/>
          <p:cNvSpPr txBox="1"/>
          <p:nvPr>
            <p:ph idx="1" type="body"/>
          </p:nvPr>
        </p:nvSpPr>
        <p:spPr>
          <a:xfrm>
            <a:off x="4641336" y="2011680"/>
            <a:ext cx="6789044" cy="376618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645" l="-627" r="-1435" t="-19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24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</a:pPr>
            <a:r>
              <a:rPr lang="en-US"/>
              <a:t>Brachistochrone Problem + Video Explanation</a:t>
            </a:r>
            <a:endParaRPr/>
          </a:p>
        </p:txBody>
      </p:sp>
      <p:pic>
        <p:nvPicPr>
          <p:cNvPr descr="A red and blue line&#10;&#10;AI-generated content may be incorrect." id="151" name="Google Shape;151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224" y="3215769"/>
            <a:ext cx="4822015" cy="20058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is a supplement to the Brachistochrone video, proving Snell's law with a clever little argument by Mark Levi." id="152" name="Google Shape;152;p6" title="Snell's law proof using spring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04450" y="2643975"/>
            <a:ext cx="5599075" cy="314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13B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 txBox="1"/>
          <p:nvPr>
            <p:ph type="title"/>
          </p:nvPr>
        </p:nvSpPr>
        <p:spPr>
          <a:xfrm>
            <a:off x="657225" y="499533"/>
            <a:ext cx="66579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n-US">
                <a:solidFill>
                  <a:srgbClr val="FFFFFF"/>
                </a:solidFill>
              </a:rPr>
              <a:t>Lenses – Pinhole Camera</a:t>
            </a:r>
            <a:endParaRPr/>
          </a:p>
        </p:txBody>
      </p:sp>
      <p:sp>
        <p:nvSpPr>
          <p:cNvPr id="159" name="Google Shape;159;p7"/>
          <p:cNvSpPr txBox="1"/>
          <p:nvPr>
            <p:ph idx="1" type="body"/>
          </p:nvPr>
        </p:nvSpPr>
        <p:spPr>
          <a:xfrm>
            <a:off x="676657" y="2157730"/>
            <a:ext cx="6638543" cy="3718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24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>
                <a:solidFill>
                  <a:srgbClr val="FFFFFF"/>
                </a:solidFill>
              </a:rPr>
              <a:t>The simplest example of a camera is a pinhole camera</a:t>
            </a:r>
            <a:endParaRPr/>
          </a:p>
          <a:p>
            <a:pPr indent="-342900" lvl="1" marL="347472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>
                <a:solidFill>
                  <a:srgbClr val="FFFFFF"/>
                </a:solidFill>
              </a:rPr>
              <a:t>It lets light through a small aperture to create an upside-down image</a:t>
            </a:r>
            <a:endParaRPr/>
          </a:p>
          <a:p>
            <a:pPr indent="-342900" lvl="1" marL="347472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>
                <a:solidFill>
                  <a:srgbClr val="FFFFFF"/>
                </a:solidFill>
              </a:rPr>
              <a:t>Not much light is let in</a:t>
            </a:r>
            <a:endParaRPr/>
          </a:p>
          <a:p>
            <a:pPr indent="-1524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>
                <a:solidFill>
                  <a:srgbClr val="FFFFFF"/>
                </a:solidFill>
              </a:rPr>
              <a:t>If our hole is large, we essentially have many pinhole cameras that are all producing slightly misaligned images</a:t>
            </a:r>
            <a:endParaRPr/>
          </a:p>
          <a:p>
            <a:pPr indent="-1524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>
                <a:solidFill>
                  <a:srgbClr val="FFFFFF"/>
                </a:solidFill>
              </a:rPr>
              <a:t>The goal of a lens is to focus light so that we can have a bright and in focus image</a:t>
            </a:r>
            <a:endParaRPr/>
          </a:p>
        </p:txBody>
      </p:sp>
      <p:sp>
        <p:nvSpPr>
          <p:cNvPr id="160" name="Google Shape;160;p7"/>
          <p:cNvSpPr/>
          <p:nvPr/>
        </p:nvSpPr>
        <p:spPr>
          <a:xfrm>
            <a:off x="7552944" y="0"/>
            <a:ext cx="463905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close up of a lens&#10;&#10;AI-generated content may be incorrect." id="161" name="Google Shape;161;p7"/>
          <p:cNvPicPr preferRelativeResize="0"/>
          <p:nvPr/>
        </p:nvPicPr>
        <p:blipFill rotWithShape="1">
          <a:blip r:embed="rId3">
            <a:alphaModFix/>
          </a:blip>
          <a:srcRect b="21743" l="13703" r="12571" t="24038"/>
          <a:stretch/>
        </p:blipFill>
        <p:spPr>
          <a:xfrm>
            <a:off x="8180314" y="832210"/>
            <a:ext cx="3384317" cy="24888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iagram of a tree and a cube&#10;&#10;AI-generated content may be incorrect." id="162" name="Google Shape;162;p7"/>
          <p:cNvPicPr preferRelativeResize="0"/>
          <p:nvPr/>
        </p:nvPicPr>
        <p:blipFill rotWithShape="1">
          <a:blip r:embed="rId4">
            <a:alphaModFix/>
          </a:blip>
          <a:srcRect b="28788" l="7633" r="9184" t="13030"/>
          <a:stretch/>
        </p:blipFill>
        <p:spPr>
          <a:xfrm>
            <a:off x="8180504" y="3597927"/>
            <a:ext cx="3383936" cy="2366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A87A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8"/>
          <p:cNvSpPr txBox="1"/>
          <p:nvPr>
            <p:ph type="title"/>
          </p:nvPr>
        </p:nvSpPr>
        <p:spPr>
          <a:xfrm>
            <a:off x="657225" y="499533"/>
            <a:ext cx="66579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n-US">
                <a:solidFill>
                  <a:srgbClr val="FFFFFF"/>
                </a:solidFill>
              </a:rPr>
              <a:t>Spherical Lenses</a:t>
            </a:r>
            <a:endParaRPr/>
          </a:p>
        </p:txBody>
      </p:sp>
      <p:sp>
        <p:nvSpPr>
          <p:cNvPr id="169" name="Google Shape;169;p8"/>
          <p:cNvSpPr txBox="1"/>
          <p:nvPr>
            <p:ph idx="1" type="body"/>
          </p:nvPr>
        </p:nvSpPr>
        <p:spPr>
          <a:xfrm>
            <a:off x="676657" y="2157730"/>
            <a:ext cx="6638543" cy="371868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193" r="0" t="-278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24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/>
              <a:t> </a:t>
            </a:r>
            <a:endParaRPr/>
          </a:p>
        </p:txBody>
      </p:sp>
      <p:sp>
        <p:nvSpPr>
          <p:cNvPr id="170" name="Google Shape;170;p8"/>
          <p:cNvSpPr/>
          <p:nvPr/>
        </p:nvSpPr>
        <p:spPr>
          <a:xfrm>
            <a:off x="7552944" y="0"/>
            <a:ext cx="463905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8"/>
          <p:cNvPicPr preferRelativeResize="0"/>
          <p:nvPr/>
        </p:nvPicPr>
        <p:blipFill rotWithShape="1">
          <a:blip r:embed="rId4">
            <a:alphaModFix/>
          </a:blip>
          <a:srcRect b="0" l="49976" r="0" t="0"/>
          <a:stretch/>
        </p:blipFill>
        <p:spPr>
          <a:xfrm>
            <a:off x="9067791" y="107074"/>
            <a:ext cx="1609361" cy="3241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8"/>
          <p:cNvPicPr preferRelativeResize="0"/>
          <p:nvPr/>
        </p:nvPicPr>
        <p:blipFill rotWithShape="1">
          <a:blip r:embed="rId4">
            <a:alphaModFix/>
          </a:blip>
          <a:srcRect b="0" l="0" r="49976" t="0"/>
          <a:stretch/>
        </p:blipFill>
        <p:spPr>
          <a:xfrm>
            <a:off x="9067791" y="3509435"/>
            <a:ext cx="1609361" cy="3241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"/>
          <p:cNvSpPr txBox="1"/>
          <p:nvPr>
            <p:ph type="title"/>
          </p:nvPr>
        </p:nvSpPr>
        <p:spPr>
          <a:xfrm>
            <a:off x="657225" y="499533"/>
            <a:ext cx="66579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n-US">
                <a:solidFill>
                  <a:srgbClr val="FFFFFF"/>
                </a:solidFill>
              </a:rPr>
              <a:t>Lensmaker Equation + Sample Problem</a:t>
            </a:r>
            <a:endParaRPr/>
          </a:p>
        </p:txBody>
      </p:sp>
      <p:sp>
        <p:nvSpPr>
          <p:cNvPr id="179" name="Google Shape;179;p9"/>
          <p:cNvSpPr txBox="1"/>
          <p:nvPr>
            <p:ph idx="1" type="body"/>
          </p:nvPr>
        </p:nvSpPr>
        <p:spPr>
          <a:xfrm>
            <a:off x="676657" y="2157730"/>
            <a:ext cx="6638543" cy="371868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24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/>
              <a:t> </a:t>
            </a:r>
            <a:endParaRPr/>
          </a:p>
        </p:txBody>
      </p:sp>
      <p:sp>
        <p:nvSpPr>
          <p:cNvPr id="180" name="Google Shape;180;p9"/>
          <p:cNvSpPr/>
          <p:nvPr/>
        </p:nvSpPr>
        <p:spPr>
          <a:xfrm>
            <a:off x="7552944" y="0"/>
            <a:ext cx="463905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16512" y="2973197"/>
            <a:ext cx="6743742" cy="3557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9"/>
          <p:cNvPicPr preferRelativeResize="0"/>
          <p:nvPr/>
        </p:nvPicPr>
        <p:blipFill rotWithShape="1">
          <a:blip r:embed="rId5">
            <a:alphaModFix/>
          </a:blip>
          <a:srcRect b="3684" l="6969" r="9211" t="36599"/>
          <a:stretch/>
        </p:blipFill>
        <p:spPr>
          <a:xfrm>
            <a:off x="8180504" y="783282"/>
            <a:ext cx="3383936" cy="1862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0"/>
          <p:cNvSpPr txBox="1"/>
          <p:nvPr>
            <p:ph type="title"/>
          </p:nvPr>
        </p:nvSpPr>
        <p:spPr>
          <a:xfrm>
            <a:off x="6735097" y="619431"/>
            <a:ext cx="4798141" cy="38692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Calibri"/>
              <a:buNone/>
            </a:pPr>
            <a:r>
              <a:rPr lang="en-US" sz="8800">
                <a:solidFill>
                  <a:srgbClr val="FFFFFF"/>
                </a:solidFill>
              </a:rPr>
              <a:t>Reflection</a:t>
            </a:r>
            <a:endParaRPr/>
          </a:p>
        </p:txBody>
      </p:sp>
      <p:sp>
        <p:nvSpPr>
          <p:cNvPr id="190" name="Google Shape;190;p10"/>
          <p:cNvSpPr txBox="1"/>
          <p:nvPr>
            <p:ph idx="1" type="body"/>
          </p:nvPr>
        </p:nvSpPr>
        <p:spPr>
          <a:xfrm>
            <a:off x="6735098" y="4488637"/>
            <a:ext cx="4798140" cy="1387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</a:pPr>
            <a:r>
              <a:rPr lang="en-US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Law of reflection: angle of incidence = angle of reflection</a:t>
            </a:r>
            <a:endParaRPr/>
          </a:p>
        </p:txBody>
      </p:sp>
      <p:pic>
        <p:nvPicPr>
          <p:cNvPr id="191" name="Google Shape;191;p10"/>
          <p:cNvPicPr preferRelativeResize="0"/>
          <p:nvPr/>
        </p:nvPicPr>
        <p:blipFill rotWithShape="1">
          <a:blip r:embed="rId3">
            <a:alphaModFix/>
          </a:blip>
          <a:srcRect b="18590" l="5360" r="5004" t="16742"/>
          <a:stretch/>
        </p:blipFill>
        <p:spPr>
          <a:xfrm>
            <a:off x="633999" y="1462105"/>
            <a:ext cx="5462001" cy="3940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"/>
          <p:cNvSpPr txBox="1"/>
          <p:nvPr>
            <p:ph type="title"/>
          </p:nvPr>
        </p:nvSpPr>
        <p:spPr>
          <a:xfrm>
            <a:off x="6400800" y="499533"/>
            <a:ext cx="5142271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</a:pPr>
            <a:r>
              <a:rPr lang="en-US"/>
              <a:t>Total Internal Reflection</a:t>
            </a:r>
            <a:endParaRPr/>
          </a:p>
        </p:txBody>
      </p:sp>
      <p:pic>
        <p:nvPicPr>
          <p:cNvPr id="197" name="Google Shape;197;p11"/>
          <p:cNvPicPr preferRelativeResize="0"/>
          <p:nvPr/>
        </p:nvPicPr>
        <p:blipFill rotWithShape="1">
          <a:blip r:embed="rId3">
            <a:alphaModFix/>
          </a:blip>
          <a:srcRect b="0" l="0" r="0" t="15090"/>
          <a:stretch/>
        </p:blipFill>
        <p:spPr>
          <a:xfrm>
            <a:off x="643192" y="1906073"/>
            <a:ext cx="5451627" cy="2725813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1"/>
          <p:cNvSpPr txBox="1"/>
          <p:nvPr>
            <p:ph idx="1" type="body"/>
          </p:nvPr>
        </p:nvSpPr>
        <p:spPr>
          <a:xfrm>
            <a:off x="6400800" y="2011680"/>
            <a:ext cx="5142271" cy="386473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537" r="-1538" t="-267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24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2"/>
          <p:cNvSpPr txBox="1"/>
          <p:nvPr>
            <p:ph type="title"/>
          </p:nvPr>
        </p:nvSpPr>
        <p:spPr>
          <a:xfrm>
            <a:off x="657225" y="499533"/>
            <a:ext cx="66579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n-US">
                <a:solidFill>
                  <a:srgbClr val="FFFFFF"/>
                </a:solidFill>
              </a:rPr>
              <a:t>Flat and Elliptical Mirrors</a:t>
            </a:r>
            <a:endParaRPr/>
          </a:p>
        </p:txBody>
      </p:sp>
      <p:sp>
        <p:nvSpPr>
          <p:cNvPr id="205" name="Google Shape;205;p12"/>
          <p:cNvSpPr txBox="1"/>
          <p:nvPr>
            <p:ph idx="1" type="body"/>
          </p:nvPr>
        </p:nvSpPr>
        <p:spPr>
          <a:xfrm>
            <a:off x="676657" y="2157730"/>
            <a:ext cx="6638543" cy="3718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24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>
                <a:solidFill>
                  <a:srgbClr val="FFFFFF"/>
                </a:solidFill>
              </a:rPr>
              <a:t>Flat Mirror</a:t>
            </a:r>
            <a:endParaRPr/>
          </a:p>
          <a:p>
            <a:pPr indent="-342900" lvl="1" marL="347472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>
                <a:solidFill>
                  <a:srgbClr val="FFFFFF"/>
                </a:solidFill>
              </a:rPr>
              <a:t>A simple example of a mirror, where distance to object and distance to image is equal</a:t>
            </a:r>
            <a:endParaRPr/>
          </a:p>
          <a:p>
            <a:pPr indent="-342900" lvl="1" marL="347472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>
                <a:solidFill>
                  <a:srgbClr val="FFFFFF"/>
                </a:solidFill>
              </a:rPr>
              <a:t>Produces a virtual image</a:t>
            </a:r>
            <a:endParaRPr/>
          </a:p>
          <a:p>
            <a:pPr indent="-1524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>
                <a:solidFill>
                  <a:srgbClr val="FFFFFF"/>
                </a:solidFill>
              </a:rPr>
              <a:t>Elliptical Mirror</a:t>
            </a:r>
            <a:endParaRPr/>
          </a:p>
          <a:p>
            <a:pPr indent="-342900" lvl="1" marL="347472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>
                <a:solidFill>
                  <a:srgbClr val="FFFFFF"/>
                </a:solidFill>
              </a:rPr>
              <a:t>Light originating from one focus will end up at the other focus</a:t>
            </a:r>
            <a:endParaRPr/>
          </a:p>
          <a:p>
            <a:pPr indent="-342900" lvl="1" marL="347472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>
                <a:solidFill>
                  <a:srgbClr val="FFFFFF"/>
                </a:solidFill>
              </a:rPr>
              <a:t>Real image</a:t>
            </a:r>
            <a:endParaRPr/>
          </a:p>
        </p:txBody>
      </p:sp>
      <p:sp>
        <p:nvSpPr>
          <p:cNvPr id="206" name="Google Shape;206;p12"/>
          <p:cNvSpPr/>
          <p:nvPr/>
        </p:nvSpPr>
        <p:spPr>
          <a:xfrm>
            <a:off x="7552944" y="0"/>
            <a:ext cx="463905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0314" y="1171316"/>
            <a:ext cx="3384317" cy="1810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80504" y="3783120"/>
            <a:ext cx="3383936" cy="1996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"/>
          <p:cNvSpPr/>
          <p:nvPr/>
        </p:nvSpPr>
        <p:spPr>
          <a:xfrm>
            <a:off x="7555992" y="0"/>
            <a:ext cx="4636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3"/>
          <p:cNvSpPr txBox="1"/>
          <p:nvPr>
            <p:ph type="title"/>
          </p:nvPr>
        </p:nvSpPr>
        <p:spPr>
          <a:xfrm>
            <a:off x="8173212" y="499533"/>
            <a:ext cx="3401568" cy="19202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FFFFFF"/>
                </a:solidFill>
              </a:rPr>
              <a:t>Parabolic (Spherical) Mirror</a:t>
            </a:r>
            <a:endParaRPr/>
          </a:p>
        </p:txBody>
      </p:sp>
      <p:pic>
        <p:nvPicPr>
          <p:cNvPr id="215" name="Google Shape;215;p13"/>
          <p:cNvPicPr preferRelativeResize="0"/>
          <p:nvPr/>
        </p:nvPicPr>
        <p:blipFill rotWithShape="1">
          <a:blip r:embed="rId3">
            <a:alphaModFix/>
          </a:blip>
          <a:srcRect b="-1" l="15087" r="9915" t="0"/>
          <a:stretch/>
        </p:blipFill>
        <p:spPr>
          <a:xfrm>
            <a:off x="633999" y="640080"/>
            <a:ext cx="6278529" cy="558810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3"/>
          <p:cNvSpPr txBox="1"/>
          <p:nvPr>
            <p:ph idx="1" type="body"/>
          </p:nvPr>
        </p:nvSpPr>
        <p:spPr>
          <a:xfrm>
            <a:off x="8173212" y="2419773"/>
            <a:ext cx="3401568" cy="335809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1252" r="0" t="-217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24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etropolitan">
  <a:themeElements>
    <a:clrScheme name="Metropolitan">
      <a:dk1>
        <a:srgbClr val="000000"/>
      </a:dk1>
      <a:lt1>
        <a:srgbClr val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etropolitan">
  <a:themeElements>
    <a:clrScheme name="Metropolitan">
      <a:dk1>
        <a:srgbClr val="000000"/>
      </a:dk1>
      <a:lt1>
        <a:srgbClr val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2025-08-28T18:07:33Z</dcterms:created>
  <dc:creator>Jasper Yip</dc:creator>
</cp:coreProperties>
</file>